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3" r:id="rId4"/>
    <p:sldId id="294" r:id="rId5"/>
    <p:sldId id="259" r:id="rId6"/>
    <p:sldId id="258" r:id="rId7"/>
    <p:sldId id="287" r:id="rId8"/>
    <p:sldId id="288" r:id="rId9"/>
    <p:sldId id="289" r:id="rId10"/>
    <p:sldId id="295" r:id="rId11"/>
    <p:sldId id="290" r:id="rId12"/>
    <p:sldId id="268" r:id="rId13"/>
    <p:sldId id="282" r:id="rId14"/>
    <p:sldId id="291" r:id="rId15"/>
    <p:sldId id="284" r:id="rId16"/>
    <p:sldId id="285" r:id="rId17"/>
    <p:sldId id="269" r:id="rId18"/>
    <p:sldId id="270" r:id="rId19"/>
    <p:sldId id="271" r:id="rId20"/>
    <p:sldId id="278" r:id="rId21"/>
    <p:sldId id="279" r:id="rId22"/>
    <p:sldId id="281" r:id="rId23"/>
    <p:sldId id="280" r:id="rId24"/>
    <p:sldId id="286" r:id="rId25"/>
    <p:sldId id="292" r:id="rId26"/>
    <p:sldId id="277" r:id="rId27"/>
    <p:sldId id="274" r:id="rId28"/>
    <p:sldId id="275" r:id="rId29"/>
  </p:sldIdLst>
  <p:sldSz cx="9144000" cy="5143500" type="screen16x9"/>
  <p:notesSz cx="7102475" cy="8972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FFCC66"/>
    <a:srgbClr val="990099"/>
    <a:srgbClr val="CC0099"/>
    <a:srgbClr val="FE9202"/>
    <a:srgbClr val="6C1A00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83483" autoAdjust="0"/>
  </p:normalViewPr>
  <p:slideViewPr>
    <p:cSldViewPr>
      <p:cViewPr varScale="1">
        <p:scale>
          <a:sx n="80" d="100"/>
          <a:sy n="80" d="100"/>
        </p:scale>
        <p:origin x="113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40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40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4B838-77B8-4D9C-9F16-E870927FFB05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318040"/>
            <a:ext cx="5681980" cy="35329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22366"/>
            <a:ext cx="3077740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522366"/>
            <a:ext cx="3077740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2ADFB-88BE-46A0-B9C5-7224CFA19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71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53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0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56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2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57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5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48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64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37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7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51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0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07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00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42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8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6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14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4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7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8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763525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7940481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C07BF-EE21-4A2C-9F9A-A3A262FB6EA6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51031413-0454-43C4-AF3A-48325B503D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91623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66491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433880"/>
            <a:ext cx="656631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4" y="1044700"/>
            <a:ext cx="656631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7940659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48110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6093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48110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6093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rcl.group.bd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emf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415" y="739290"/>
            <a:ext cx="4390586" cy="1221640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Fire Safety </a:t>
            </a:r>
            <a:b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Readiness Project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48965" y="2419045"/>
            <a:ext cx="3398003" cy="18324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Jubayer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Managing Director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Research and Consultancy (SRC) Ltd.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+88 01711 459532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srcl.group.bd@gmail.com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F75ABF6-1091-497C-A2AE-11260FC0E63A}"/>
              </a:ext>
            </a:extLst>
          </p:cNvPr>
          <p:cNvSpPr txBox="1">
            <a:spLocks/>
          </p:cNvSpPr>
          <p:nvPr/>
        </p:nvSpPr>
        <p:spPr>
          <a:xfrm>
            <a:off x="296260" y="128470"/>
            <a:ext cx="3512215" cy="6108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&amp;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4F1BF-32F5-466E-BEDF-BD3A03D8D2D7}"/>
              </a:ext>
            </a:extLst>
          </p:cNvPr>
          <p:cNvSpPr txBox="1"/>
          <p:nvPr/>
        </p:nvSpPr>
        <p:spPr>
          <a:xfrm>
            <a:off x="2281425" y="1021100"/>
            <a:ext cx="65617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buFont typeface="Wingdings" panose="05000000000000000000" pitchFamily="2" charset="2"/>
              <a:buChar char="v"/>
            </a:pPr>
            <a:r>
              <a:rPr lang="en-US" sz="1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trained safety fighter and public awareness for reducing fire incidents, road accident and  safety casualties in Bangladesh.</a:t>
            </a:r>
          </a:p>
          <a:p>
            <a:pPr marL="171450" lvl="0" indent="-171450" algn="just">
              <a:buFont typeface="Wingdings" panose="05000000000000000000" pitchFamily="2" charset="2"/>
              <a:buChar char="v"/>
            </a:pPr>
            <a:r>
              <a:rPr lang="en-GB" sz="1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Stop Solution for Integrated Safety Management (ISM) For Housing Societies, Govt. Offices, Commercial Edifices and Corporate Premises.</a:t>
            </a:r>
            <a:endParaRPr lang="en-US" sz="1200" b="0" u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F0A3D-ED42-469B-A984-F14CD69861FC}"/>
              </a:ext>
            </a:extLst>
          </p:cNvPr>
          <p:cNvSpPr txBox="1"/>
          <p:nvPr/>
        </p:nvSpPr>
        <p:spPr>
          <a:xfrm>
            <a:off x="2281425" y="1975207"/>
            <a:ext cx="6561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for general house keeper, students, society members, house holders and other stakeholders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the fire safety for Housing societies, Govt. Offices, Commercial Edifices and Corporate Premises for saving lives and cut losses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inspection and implementations, safeguarding long term sustainability for corporate business and Govt. workstations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Minimization the loss by maximization the awareness among all level of stakeholders in commercial and operational sectors.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awareness among al level of stakeholders.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00EC6-1D9F-43EE-838C-06FF7F1AB781}"/>
              </a:ext>
            </a:extLst>
          </p:cNvPr>
          <p:cNvSpPr txBox="1"/>
          <p:nvPr/>
        </p:nvSpPr>
        <p:spPr>
          <a:xfrm>
            <a:off x="2281425" y="3670005"/>
            <a:ext cx="50301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 societies</a:t>
            </a: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Govt. Offices</a:t>
            </a: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GB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Edifices</a:t>
            </a: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Buildings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59CCA1A-3514-461C-97CA-BF9FB83CA934}"/>
              </a:ext>
            </a:extLst>
          </p:cNvPr>
          <p:cNvSpPr/>
          <p:nvPr/>
        </p:nvSpPr>
        <p:spPr>
          <a:xfrm>
            <a:off x="296260" y="1191882"/>
            <a:ext cx="1679755" cy="501987"/>
          </a:xfrm>
          <a:prstGeom prst="homePlat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EA803A3-EB41-4C69-B799-73DE36A9243F}"/>
              </a:ext>
            </a:extLst>
          </p:cNvPr>
          <p:cNvSpPr/>
          <p:nvPr/>
        </p:nvSpPr>
        <p:spPr>
          <a:xfrm>
            <a:off x="296261" y="2510056"/>
            <a:ext cx="1717770" cy="501987"/>
          </a:xfrm>
          <a:prstGeom prst="homePlate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643CA35F-5C9F-4800-B34F-48C147697A83}"/>
              </a:ext>
            </a:extLst>
          </p:cNvPr>
          <p:cNvSpPr/>
          <p:nvPr/>
        </p:nvSpPr>
        <p:spPr>
          <a:xfrm>
            <a:off x="296260" y="3834509"/>
            <a:ext cx="1768275" cy="501987"/>
          </a:xfrm>
          <a:prstGeom prst="homePlat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Beneficiaries</a:t>
            </a:r>
          </a:p>
        </p:txBody>
      </p:sp>
    </p:spTree>
    <p:extLst>
      <p:ext uri="{BB962C8B-B14F-4D97-AF65-F5344CB8AC3E}">
        <p14:creationId xmlns:p14="http://schemas.microsoft.com/office/powerpoint/2010/main" val="322811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6045-F7AE-40AA-A0AF-08FEE57A0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Gulshan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Banani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Baridhara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Dhanmondi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Govt. Officers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Uttora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Societies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Niketon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Societies and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Housing Societies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C8D86-CD6E-44C8-9532-4995FE4F6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4704" y="1200151"/>
            <a:ext cx="3962096" cy="339447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DCC markets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Buildings &gt;10 floor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Clubs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9B0BDF-EF33-43E0-B31A-FC8F8766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942"/>
            <a:ext cx="3656685" cy="7820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Arena</a:t>
            </a:r>
          </a:p>
        </p:txBody>
      </p:sp>
    </p:spTree>
    <p:extLst>
      <p:ext uri="{BB962C8B-B14F-4D97-AF65-F5344CB8AC3E}">
        <p14:creationId xmlns:p14="http://schemas.microsoft.com/office/powerpoint/2010/main" val="103615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3885" y="1194811"/>
            <a:ext cx="4886560" cy="3733104"/>
          </a:xfrm>
        </p:spPr>
        <p:txBody>
          <a:bodyPr>
            <a:normAutofit/>
          </a:bodyPr>
          <a:lstStyle/>
          <a:p>
            <a:pPr lvl="0" algn="just" hangingPunct="0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fire and building safety training for housing society members (Owner, tenant and renter)</a:t>
            </a:r>
          </a:p>
          <a:p>
            <a:pPr lvl="0" algn="just" hangingPunct="0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fire safety training for (Housemaid, guards, security persons and caretakers)</a:t>
            </a:r>
          </a:p>
          <a:p>
            <a:pPr lvl="0" algn="just" hangingPunct="0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fire safety training for Rescue and First Aid Team Training ( 15% of Office Staff Minimum 5 pers.)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training on fire safety awareness for students, drivers, mothers and baby sitters or caregivers.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0" y="1044700"/>
            <a:ext cx="3512215" cy="1679756"/>
          </a:xfrm>
          <a:prstGeom prst="rect">
            <a:avLst/>
          </a:prstGeom>
        </p:spPr>
      </p:pic>
      <p:pic>
        <p:nvPicPr>
          <p:cNvPr id="6" name="Picture 6" descr="firesafetytrai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0" y="2892047"/>
            <a:ext cx="3501235" cy="203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2597CD-F31B-483D-977A-BA0C38A1B7B3}"/>
              </a:ext>
            </a:extLst>
          </p:cNvPr>
          <p:cNvSpPr txBox="1"/>
          <p:nvPr/>
        </p:nvSpPr>
        <p:spPr>
          <a:xfrm>
            <a:off x="163010" y="277625"/>
            <a:ext cx="4408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Fire Safety Training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2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7459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High Rise Building (=&gt;10 Stored)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Flat – (1 Pers. Housemaid and 1 Pers. Owner party)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security guards (Min 5 pers. periodically)</a:t>
            </a:r>
          </a:p>
          <a:p>
            <a:pPr marL="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General Building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Floor (3 Pers.)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security guards (Min 4 Pers.)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7410" y="1504188"/>
            <a:ext cx="3809390" cy="21351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Commercial Buildings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Floor (4 Pers.)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Guard (Min 5 Pers.)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Management stake holders (Min 5 Pers. from Building)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Associations members (Min. 5 pers. From Building)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89A341-C443-4640-B581-A46F34A1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52575"/>
            <a:ext cx="4351939" cy="85725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Participation from Every House</a:t>
            </a:r>
          </a:p>
        </p:txBody>
      </p:sp>
    </p:spTree>
    <p:extLst>
      <p:ext uri="{BB962C8B-B14F-4D97-AF65-F5344CB8AC3E}">
        <p14:creationId xmlns:p14="http://schemas.microsoft.com/office/powerpoint/2010/main" val="66517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6835" y="1128322"/>
            <a:ext cx="3970330" cy="4435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Target: 50,000 nos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AE62D-4F70-4AFF-A981-AA90758979D5}"/>
              </a:ext>
            </a:extLst>
          </p:cNvPr>
          <p:cNvSpPr txBox="1"/>
          <p:nvPr/>
        </p:nvSpPr>
        <p:spPr>
          <a:xfrm>
            <a:off x="601670" y="128470"/>
            <a:ext cx="3057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GB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Target</a:t>
            </a:r>
            <a:endParaRPr lang="en-US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C54780-1118-4D71-B413-1974FE12A424}"/>
              </a:ext>
            </a:extLst>
          </p:cNvPr>
          <p:cNvSpPr txBox="1">
            <a:spLocks/>
          </p:cNvSpPr>
          <p:nvPr/>
        </p:nvSpPr>
        <p:spPr>
          <a:xfrm>
            <a:off x="601670" y="1834269"/>
            <a:ext cx="3359511" cy="737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A: Officials and Above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10,000 nos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697C4A-6420-4555-ACBC-6B7D9F08F1C8}"/>
              </a:ext>
            </a:extLst>
          </p:cNvPr>
          <p:cNvSpPr txBox="1">
            <a:spLocks/>
          </p:cNvSpPr>
          <p:nvPr/>
        </p:nvSpPr>
        <p:spPr>
          <a:xfrm>
            <a:off x="2281425" y="2646585"/>
            <a:ext cx="3817625" cy="737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B: Students, Housewives etc.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15,000 nos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7E9497-7898-4D84-B97E-F121618578C7}"/>
              </a:ext>
            </a:extLst>
          </p:cNvPr>
          <p:cNvSpPr txBox="1">
            <a:spLocks/>
          </p:cNvSpPr>
          <p:nvPr/>
        </p:nvSpPr>
        <p:spPr>
          <a:xfrm>
            <a:off x="3602931" y="3646438"/>
            <a:ext cx="5092103" cy="73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C: Guards, Housemaids, Caregivers etc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25,000 nos</a:t>
            </a:r>
          </a:p>
        </p:txBody>
      </p:sp>
    </p:spTree>
    <p:extLst>
      <p:ext uri="{BB962C8B-B14F-4D97-AF65-F5344CB8AC3E}">
        <p14:creationId xmlns:p14="http://schemas.microsoft.com/office/powerpoint/2010/main" val="11786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23" y="1350110"/>
            <a:ext cx="7787954" cy="274869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the Master Training for Trainers (ToT) for Local Training Providers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training program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Participate certification handover program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the Project Management Unit (PMU)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and evaluation residential and corporate safety audit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Integrated Safety and Facility Management (ISFM) program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Participate different organized program and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safety training programs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B767B1-CE63-4811-8E4C-34372E5F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128470"/>
            <a:ext cx="2748690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of FSCD</a:t>
            </a:r>
          </a:p>
        </p:txBody>
      </p:sp>
    </p:spTree>
    <p:extLst>
      <p:ext uri="{BB962C8B-B14F-4D97-AF65-F5344CB8AC3E}">
        <p14:creationId xmlns:p14="http://schemas.microsoft.com/office/powerpoint/2010/main" val="197698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3" y="1197405"/>
            <a:ext cx="7177134" cy="3512213"/>
          </a:xfrm>
        </p:spPr>
        <p:txBody>
          <a:bodyPr>
            <a:noAutofit/>
          </a:bodyPr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and implement the basic fire safety program for all level stakeholders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all type of training facilities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the training program with a standard manner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the ISFM program for all level of patrons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public awareness for root level to up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one stop services for ISFM for different categories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number of skilled manpower for safety matters in our society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Arrange all kinds of program arrangement for publicity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Arrange workshop, seminar and certificate providing ceremony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reporting monthly and half yearly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different fund (national and international)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the foreign training for project personnel including govt. officers and 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responsibility according to discussion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0EDBCC-8F12-43A9-AF46-882F3D8FB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4" y="128470"/>
            <a:ext cx="2901395" cy="7635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of SRCL</a:t>
            </a:r>
          </a:p>
        </p:txBody>
      </p:sp>
    </p:spTree>
    <p:extLst>
      <p:ext uri="{BB962C8B-B14F-4D97-AF65-F5344CB8AC3E}">
        <p14:creationId xmlns:p14="http://schemas.microsoft.com/office/powerpoint/2010/main" val="75734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019"/>
            <a:ext cx="3962095" cy="755976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Safety Team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5" y="2113635"/>
            <a:ext cx="1679755" cy="1905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E622F-A8EF-4CDE-819F-8175642D7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875672"/>
              </p:ext>
            </p:extLst>
          </p:nvPr>
        </p:nvGraphicFramePr>
        <p:xfrm>
          <a:off x="296260" y="1044700"/>
          <a:ext cx="6719020" cy="39627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6060">
                  <a:extLst>
                    <a:ext uri="{9D8B030D-6E8A-4147-A177-3AD203B41FA5}">
                      <a16:colId xmlns:a16="http://schemas.microsoft.com/office/drawing/2014/main" val="2427186849"/>
                    </a:ext>
                  </a:extLst>
                </a:gridCol>
                <a:gridCol w="2713450">
                  <a:extLst>
                    <a:ext uri="{9D8B030D-6E8A-4147-A177-3AD203B41FA5}">
                      <a16:colId xmlns:a16="http://schemas.microsoft.com/office/drawing/2014/main" val="1028123022"/>
                    </a:ext>
                  </a:extLst>
                </a:gridCol>
                <a:gridCol w="3359510">
                  <a:extLst>
                    <a:ext uri="{9D8B030D-6E8A-4147-A177-3AD203B41FA5}">
                      <a16:colId xmlns:a16="http://schemas.microsoft.com/office/drawing/2014/main" val="2135052757"/>
                    </a:ext>
                  </a:extLst>
                </a:gridCol>
              </a:tblGrid>
              <a:tr h="2734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Certification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4354565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Abu Jubayer (Lead Coordinator)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M.Sc. In WRD, BUET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NSDA Certified, Project Management Expert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9694500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S M Abdullah Al Faruq (Fire Expert)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FSCD and NFPA Certified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5918900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Abdullah Al Mamun (Fire Expert)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FSCD and NFPA Certified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8477399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Manik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Hossain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FSCD and NFPA Certified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4422675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S M Saiful Islam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 Safety Expert and FSCD Certified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6856141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Siddiqur Rahman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Structural Safety Expert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Assessor (Mechanical and Electrical)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6221763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Safety Auditor (15)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(Mechanical and Electrical)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30288575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Trainer (10)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(Mechanical and Electrical)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39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550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Publication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Roundtable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Talk Show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Rally and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</a:t>
            </a: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Awareness Campaign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80A94-D68D-48CF-94A1-2A8C1EAB488B}"/>
              </a:ext>
            </a:extLst>
          </p:cNvPr>
          <p:cNvSpPr txBox="1"/>
          <p:nvPr/>
        </p:nvSpPr>
        <p:spPr>
          <a:xfrm>
            <a:off x="296261" y="124920"/>
            <a:ext cx="4199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Publicity of the Project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E4E2E-8D1D-4684-97AD-B55D2DD60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30" y="1640087"/>
            <a:ext cx="3352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1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066" y="1580539"/>
            <a:ext cx="4038600" cy="1982419"/>
          </a:xfrm>
        </p:spPr>
        <p:txBody>
          <a:bodyPr>
            <a:normAutofit/>
          </a:bodyPr>
          <a:lstStyle/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NEBOSH, Singapore will be arranged under the work profile for Govt. Officers, 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Consultancy Firm, Ministry level officers, FSCD officials and others as recommended.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E5088-F4B9-45F4-B32A-88A8BEBDC89B}"/>
              </a:ext>
            </a:extLst>
          </p:cNvPr>
          <p:cNvSpPr txBox="1"/>
          <p:nvPr/>
        </p:nvSpPr>
        <p:spPr>
          <a:xfrm>
            <a:off x="491334" y="128470"/>
            <a:ext cx="3656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Training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A802BF-2057-4E1C-A2E9-462BF83C2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4" y="1254903"/>
            <a:ext cx="3656685" cy="26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1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00" y="216004"/>
            <a:ext cx="2806814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067063"/>
            <a:ext cx="2411252" cy="3795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69" y="1056816"/>
            <a:ext cx="1217865" cy="3805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08" y="1044700"/>
            <a:ext cx="1378655" cy="3817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33" y="1005853"/>
            <a:ext cx="1176289" cy="3856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25" y="1067063"/>
            <a:ext cx="1064904" cy="37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77" y="2038655"/>
            <a:ext cx="4038600" cy="10661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Fire Safety practices will introduced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6" y="1200150"/>
            <a:ext cx="4428444" cy="339407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AF51F8A-15BD-4909-9FD9-48EF96DB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34745"/>
            <a:ext cx="4428444" cy="85725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Outcomes of this Project</a:t>
            </a:r>
          </a:p>
        </p:txBody>
      </p:sp>
    </p:spTree>
    <p:extLst>
      <p:ext uri="{BB962C8B-B14F-4D97-AF65-F5344CB8AC3E}">
        <p14:creationId xmlns:p14="http://schemas.microsoft.com/office/powerpoint/2010/main" val="242323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430006"/>
            <a:ext cx="4038600" cy="10661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and Certified Fire Rescue Committee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1197405"/>
            <a:ext cx="4038600" cy="3531393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309F49-37DE-4EF6-AEB8-CCDD2F13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34745"/>
            <a:ext cx="4191002" cy="85725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Trained Fire Safety Workforce for Housing and Corporate Sector</a:t>
            </a:r>
          </a:p>
        </p:txBody>
      </p:sp>
    </p:spTree>
    <p:extLst>
      <p:ext uri="{BB962C8B-B14F-4D97-AF65-F5344CB8AC3E}">
        <p14:creationId xmlns:p14="http://schemas.microsoft.com/office/powerpoint/2010/main" val="302232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950" y="1175108"/>
            <a:ext cx="3894818" cy="7463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Sector Safety instruments installation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200" y="1175108"/>
            <a:ext cx="1902739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76" y="1200150"/>
            <a:ext cx="2210665" cy="3369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6" y="2159194"/>
            <a:ext cx="4299607" cy="24103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B133145-9EC9-4C43-A914-97D5D5E5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6" y="145692"/>
            <a:ext cx="4428444" cy="746303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Instruments Installations</a:t>
            </a:r>
          </a:p>
        </p:txBody>
      </p:sp>
    </p:spTree>
    <p:extLst>
      <p:ext uri="{BB962C8B-B14F-4D97-AF65-F5344CB8AC3E}">
        <p14:creationId xmlns:p14="http://schemas.microsoft.com/office/powerpoint/2010/main" val="226855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0110"/>
            <a:ext cx="3656685" cy="27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Practices: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Drill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aid box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Rescue team work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ultimate safe work environment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90" y="1132613"/>
            <a:ext cx="4420210" cy="1600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89" y="2800351"/>
            <a:ext cx="4420211" cy="22357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6F8A3A9-37AA-40C8-B9D7-0493B0AD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0"/>
            <a:ext cx="4114800" cy="8919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Corporate Practices</a:t>
            </a:r>
          </a:p>
        </p:txBody>
      </p:sp>
    </p:spTree>
    <p:extLst>
      <p:ext uri="{BB962C8B-B14F-4D97-AF65-F5344CB8AC3E}">
        <p14:creationId xmlns:p14="http://schemas.microsoft.com/office/powerpoint/2010/main" val="1288802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9723" y="1197405"/>
            <a:ext cx="6184553" cy="305410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Unit (PMU) control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full project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Remunerations for monitoring officers and PMU unit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Remunerations for trainers and masters trainers.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Remunerations for ISFM monitoring visit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 and declaration body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training for officers (Singapore and Australia)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Branding opportunity for FSCD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public awareness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A934DA-97DC-40D5-AACF-7BCF1B9F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4123034" cy="76352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Facilities for FSCD</a:t>
            </a:r>
          </a:p>
        </p:txBody>
      </p:sp>
    </p:spTree>
    <p:extLst>
      <p:ext uri="{BB962C8B-B14F-4D97-AF65-F5344CB8AC3E}">
        <p14:creationId xmlns:p14="http://schemas.microsoft.com/office/powerpoint/2010/main" val="206604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12244"/>
              </p:ext>
            </p:extLst>
          </p:nvPr>
        </p:nvGraphicFramePr>
        <p:xfrm>
          <a:off x="601662" y="1044700"/>
          <a:ext cx="7940675" cy="3620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3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5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in BDT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1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Trainee Cost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Breakdown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Master ToT and ToT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Trainers Cost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 and Travel, Venue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Materials (Development, Printing and Distribution)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Class, Activities and CBLM Development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Certificates and Remuneration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Overhead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Others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 per person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Inspection, Testing and Commissioning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50,000-100,000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Training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Accommodated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Feasibility Study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5,000,000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Awareness Development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Accommodated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5E74465-CD83-4402-98EC-5F19DCE01A8A}"/>
              </a:ext>
            </a:extLst>
          </p:cNvPr>
          <p:cNvSpPr txBox="1"/>
          <p:nvPr/>
        </p:nvSpPr>
        <p:spPr>
          <a:xfrm>
            <a:off x="143556" y="265178"/>
            <a:ext cx="4275740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Basic Fire Safety Training</a:t>
            </a:r>
            <a:endParaRPr lang="en-US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26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341088"/>
              </p:ext>
            </p:extLst>
          </p:nvPr>
        </p:nvGraphicFramePr>
        <p:xfrm>
          <a:off x="678022" y="1197405"/>
          <a:ext cx="7787955" cy="374103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359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159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Tenure of the Project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: 36 Months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 Date: May 2020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Closing Dates: June 2023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Budget of the Project (Proposed)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931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Major</a:t>
                      </a:r>
                      <a:r>
                        <a:rPr lang="en-GB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expenditure of Budget (Proposed)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Pre-project cost: 5% 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procurement cost : 5% </a:t>
                      </a:r>
                    </a:p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 Implementation cost: 80%</a:t>
                      </a:r>
                    </a:p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Overhead cost : 10%</a:t>
                      </a:r>
                    </a:p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Total: 100% of total value.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545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Beneficiaries Target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 indent="-22860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Owner, tenant and renter</a:t>
                      </a:r>
                    </a:p>
                    <a:p>
                      <a:pPr marL="228600" marR="0" indent="-22860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Housemaid, guards, security persons and caretakers</a:t>
                      </a:r>
                    </a:p>
                    <a:p>
                      <a:pPr marL="228600" marR="0" indent="-22860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Office Staff </a:t>
                      </a:r>
                    </a:p>
                    <a:p>
                      <a:pPr marL="228600" marR="0" indent="-22860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Students, drivers, mothers and baby sitters or caregivers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Areas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Important Housing</a:t>
                      </a:r>
                      <a:r>
                        <a:rPr lang="en-GB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Societies in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Dhaka Metropolitan Areas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792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Further Extension of the Project Areas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other 8 Metropolitans and City Corporations areas.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792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Procurement Method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Procurement Under Direct Procurement Method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60541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794E17-4E3E-4C8A-B8EE-AA34B873D8FD}"/>
              </a:ext>
            </a:extLst>
          </p:cNvPr>
          <p:cNvSpPr txBox="1"/>
          <p:nvPr/>
        </p:nvSpPr>
        <p:spPr>
          <a:xfrm>
            <a:off x="448966" y="128470"/>
            <a:ext cx="335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Synopsis</a:t>
            </a:r>
          </a:p>
        </p:txBody>
      </p:sp>
    </p:spTree>
    <p:extLst>
      <p:ext uri="{BB962C8B-B14F-4D97-AF65-F5344CB8AC3E}">
        <p14:creationId xmlns:p14="http://schemas.microsoft.com/office/powerpoint/2010/main" val="2843111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128470"/>
            <a:ext cx="3664920" cy="7635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96" y="1197405"/>
            <a:ext cx="8246070" cy="3664919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for Project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Ministry of Home Affairs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Department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Service and Civil Defense Department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Implementing Partner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Research and Consultancy Ltd. (SRCL)</a:t>
            </a:r>
          </a:p>
          <a:p>
            <a:pPr marL="0" indent="0" algn="just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for Installation: 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Company Owner/Developer/Contractor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Owner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Market/Building Associations</a:t>
            </a:r>
          </a:p>
        </p:txBody>
      </p:sp>
    </p:spTree>
    <p:extLst>
      <p:ext uri="{BB962C8B-B14F-4D97-AF65-F5344CB8AC3E}">
        <p14:creationId xmlns:p14="http://schemas.microsoft.com/office/powerpoint/2010/main" val="30821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0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2" y="1197405"/>
            <a:ext cx="7331076" cy="3665538"/>
          </a:xfrm>
        </p:spPr>
      </p:pic>
    </p:spTree>
    <p:extLst>
      <p:ext uri="{BB962C8B-B14F-4D97-AF65-F5344CB8AC3E}">
        <p14:creationId xmlns:p14="http://schemas.microsoft.com/office/powerpoint/2010/main" val="1826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128470"/>
            <a:ext cx="4295254" cy="610820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incidents in Bangladesh</a:t>
            </a:r>
            <a:endParaRPr lang="en-US" sz="3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DE1FAA-72B1-462D-818B-EC69AF4B4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4702"/>
            <a:ext cx="4370152" cy="3664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FA294E-1777-4702-92A9-38D8D8C11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8" y="1044702"/>
            <a:ext cx="4370152" cy="3664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B84B9D-D9FC-4D96-9933-1A109250BB73}"/>
              </a:ext>
            </a:extLst>
          </p:cNvPr>
          <p:cNvSpPr txBox="1"/>
          <p:nvPr/>
        </p:nvSpPr>
        <p:spPr>
          <a:xfrm>
            <a:off x="1079298" y="4801195"/>
            <a:ext cx="6719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4040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Fire Service and Civil Defence statistics according to the online database Dataful.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9270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128470"/>
            <a:ext cx="4295254" cy="610820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incidents in Bangladesh</a:t>
            </a:r>
            <a:endParaRPr lang="en-US" sz="3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B84B9D-D9FC-4D96-9933-1A109250BB73}"/>
              </a:ext>
            </a:extLst>
          </p:cNvPr>
          <p:cNvSpPr txBox="1"/>
          <p:nvPr/>
        </p:nvSpPr>
        <p:spPr>
          <a:xfrm>
            <a:off x="1212489" y="4780838"/>
            <a:ext cx="6719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4040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Fire Service and Civil Defence statistics according to the online database Dataful.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837F-10F8-4DED-91A7-3E88D0197B80}"/>
              </a:ext>
            </a:extLst>
          </p:cNvPr>
          <p:cNvSpPr txBox="1"/>
          <p:nvPr/>
        </p:nvSpPr>
        <p:spPr>
          <a:xfrm>
            <a:off x="143554" y="1335911"/>
            <a:ext cx="565008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osses:</a:t>
            </a:r>
          </a:p>
          <a:p>
            <a:pPr marL="742950" lvl="1" indent="-285750" algn="just">
              <a:buFont typeface="Times New Roman" panose="02020603050405020304" pitchFamily="18" charset="0"/>
              <a:buChar char="⁕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estimated financial loss of around Tk6,400 crore to the nation</a:t>
            </a:r>
          </a:p>
          <a:p>
            <a:pPr marL="742950" lvl="1" indent="-285750" algn="just">
              <a:buFont typeface="Times New Roman" panose="02020603050405020304" pitchFamily="18" charset="0"/>
              <a:buChar char="⁕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Tk330.41 crore in the year of 2019</a:t>
            </a:r>
          </a:p>
          <a:p>
            <a:pPr marL="742950" lvl="1" indent="-285750" algn="just">
              <a:buFont typeface="Times New Roman" panose="02020603050405020304" pitchFamily="18" charset="0"/>
              <a:buChar char="⁕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was the deadliest year as the country suffered a loss of an estimated Tk850 crore in 17,488 fires</a:t>
            </a:r>
          </a:p>
        </p:txBody>
      </p:sp>
      <p:pic>
        <p:nvPicPr>
          <p:cNvPr id="10" name="Content Placeholder 1">
            <a:extLst>
              <a:ext uri="{FF2B5EF4-FFF2-40B4-BE49-F238E27FC236}">
                <a16:creationId xmlns:a16="http://schemas.microsoft.com/office/drawing/2014/main" id="{969DE8B5-0E01-46D3-AD0A-03DCD565B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39" y="1335911"/>
            <a:ext cx="3206806" cy="3068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32481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00" y="1502814"/>
            <a:ext cx="2911199" cy="3640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76DC592-31B2-4285-B53D-20B525E30C8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6945" y="971551"/>
            <a:ext cx="60158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Urban Experts, the major causes of fire incidents are: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unplanned and unsafe urbanization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violation of rules for constructing building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people’s callousness and lack of awareness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weakness in city governance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supervision by authorities concerned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A9DE6-252E-437F-B2F5-4342F17D1539}"/>
              </a:ext>
            </a:extLst>
          </p:cNvPr>
          <p:cNvSpPr txBox="1"/>
          <p:nvPr/>
        </p:nvSpPr>
        <p:spPr>
          <a:xfrm>
            <a:off x="216945" y="128470"/>
            <a:ext cx="61856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riggering </a:t>
            </a: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actors of Fire Incidents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785" y="128470"/>
            <a:ext cx="3359510" cy="5905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Required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43555" y="1044699"/>
            <a:ext cx="3627865" cy="137434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sz="9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Interested Agencies</a:t>
            </a:r>
          </a:p>
          <a:p>
            <a:pPr marL="0" indent="0">
              <a:buNone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Service and Civil Defense </a:t>
            </a:r>
          </a:p>
          <a:p>
            <a:pPr marL="0" indent="0">
              <a:buNone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Ministry of Home Affairs</a:t>
            </a:r>
          </a:p>
          <a:p>
            <a:pPr marL="0" indent="0">
              <a:buNone/>
            </a:pP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Peoples Republic of Bangladesh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113885" y="2418827"/>
            <a:ext cx="4499054" cy="1679754"/>
          </a:xfrm>
        </p:spPr>
        <p:txBody>
          <a:bodyPr>
            <a:normAutofit fontScale="25000" lnSpcReduction="20000"/>
          </a:bodyPr>
          <a:lstStyle/>
          <a:p>
            <a:pPr marL="0" indent="0" hangingPunct="0">
              <a:buNone/>
            </a:pPr>
            <a:r>
              <a:rPr lang="en-US" sz="9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Partner</a:t>
            </a:r>
          </a:p>
          <a:p>
            <a:pPr marL="0" indent="0" hangingPunct="0">
              <a:buNone/>
            </a:pPr>
            <a:r>
              <a:rPr lang="en-GB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Research and Consultancy Ltd. (SRCL)</a:t>
            </a: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0">
              <a:buNone/>
            </a:pP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28, </a:t>
            </a:r>
            <a:r>
              <a:rPr lang="en-GB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Kawran</a:t>
            </a: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Bazar, Dhaka-1215.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0">
              <a:buNone/>
            </a:pP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Mobile: +88 01711 459 532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srcl.group.bd@gmail.com</a:t>
            </a:r>
            <a:r>
              <a:rPr lang="en-GB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1026" name="Picture 2" descr="800px-Government_Seal_of_Banglad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28470"/>
            <a:ext cx="8382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62576" y="4497829"/>
            <a:ext cx="1750363" cy="3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3206805" cy="76352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We Are?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0" y="1104293"/>
            <a:ext cx="4040188" cy="47982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Legal Entity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1796414"/>
            <a:ext cx="4040188" cy="2357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Research and Consultancy (Ltd.) is a registered and legal consultancy firm in Bangladesh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year: 2015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documents (Incorporation Certificates, TIN, Trade license and others)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22" y="1142574"/>
            <a:ext cx="1553685" cy="2650818"/>
          </a:xfr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49" y="1600688"/>
            <a:ext cx="1314159" cy="2650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150" y="2211508"/>
            <a:ext cx="1264295" cy="2650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790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3512215" cy="76352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1197405"/>
            <a:ext cx="3664920" cy="1228725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5" y="1197405"/>
            <a:ext cx="4275740" cy="1214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1" y="2578835"/>
            <a:ext cx="3664920" cy="2283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6" y="2564665"/>
            <a:ext cx="4275739" cy="2297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6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14497"/>
            <a:ext cx="4581150" cy="9162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Previous Project Experience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6760"/>
            <a:ext cx="4113885" cy="406056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Completed and Ongoing Projects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0811C5-7114-40C9-944F-05FB94924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547566"/>
              </p:ext>
            </p:extLst>
          </p:nvPr>
        </p:nvGraphicFramePr>
        <p:xfrm>
          <a:off x="372613" y="1502816"/>
          <a:ext cx="8398774" cy="33595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1558">
                  <a:extLst>
                    <a:ext uri="{9D8B030D-6E8A-4147-A177-3AD203B41FA5}">
                      <a16:colId xmlns:a16="http://schemas.microsoft.com/office/drawing/2014/main" val="794863118"/>
                    </a:ext>
                  </a:extLst>
                </a:gridCol>
                <a:gridCol w="4757625">
                  <a:extLst>
                    <a:ext uri="{9D8B030D-6E8A-4147-A177-3AD203B41FA5}">
                      <a16:colId xmlns:a16="http://schemas.microsoft.com/office/drawing/2014/main" val="1432438942"/>
                    </a:ext>
                  </a:extLst>
                </a:gridCol>
                <a:gridCol w="2799591">
                  <a:extLst>
                    <a:ext uri="{9D8B030D-6E8A-4147-A177-3AD203B41FA5}">
                      <a16:colId xmlns:a16="http://schemas.microsoft.com/office/drawing/2014/main" val="1495055395"/>
                    </a:ext>
                  </a:extLst>
                </a:gridCol>
              </a:tblGrid>
              <a:tr h="360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Name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Organization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69056616"/>
                  </a:ext>
                </a:extLst>
              </a:tr>
              <a:tr h="63039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Fire Safety for Worker &amp; Security Guard in Different Garments Factories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Alliance (Presently NIRAPON)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5966453"/>
                  </a:ext>
                </a:extLst>
              </a:tr>
              <a:tr h="63039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 Monitoring Visit (SMV) for Factories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Alliance (Presently NIRAPON) And ACCORD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9565414"/>
                  </a:ext>
                </a:extLst>
              </a:tr>
              <a:tr h="360227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and Fire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 assessment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 Factories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8705585"/>
                  </a:ext>
                </a:extLst>
              </a:tr>
              <a:tr h="63039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Supply Installation, Testing and Commissioning of Fire Instruments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 Universities, Market Places and factories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6369858"/>
                  </a:ext>
                </a:extLst>
              </a:tr>
              <a:tr h="7478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level management training for fire safety and alarming system (Workshop and training)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 Factory Management and University Students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198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68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12192</TotalTime>
  <Words>1517</Words>
  <Application>Microsoft Office PowerPoint</Application>
  <PresentationFormat>On-screen Show (16:9)</PresentationFormat>
  <Paragraphs>316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Wingdings</vt:lpstr>
      <vt:lpstr>Office Theme</vt:lpstr>
      <vt:lpstr>Urban Fire Safety  Readiness Project</vt:lpstr>
      <vt:lpstr>Introduction </vt:lpstr>
      <vt:lpstr>Fire incidents in Bangladesh</vt:lpstr>
      <vt:lpstr>Fire incidents in Bangladesh</vt:lpstr>
      <vt:lpstr>PowerPoint Presentation</vt:lpstr>
      <vt:lpstr>Solution Required</vt:lpstr>
      <vt:lpstr>Who We Are?</vt:lpstr>
      <vt:lpstr>What we DO?</vt:lpstr>
      <vt:lpstr>Our Previous Project Experience </vt:lpstr>
      <vt:lpstr>PowerPoint Presentation</vt:lpstr>
      <vt:lpstr>Target Arena</vt:lpstr>
      <vt:lpstr>PowerPoint Presentation</vt:lpstr>
      <vt:lpstr>Minimum Participation from Every House</vt:lpstr>
      <vt:lpstr>PowerPoint Presentation</vt:lpstr>
      <vt:lpstr>Roles of FSCD</vt:lpstr>
      <vt:lpstr>Roles of SRCL</vt:lpstr>
      <vt:lpstr>The Safety Team</vt:lpstr>
      <vt:lpstr>PowerPoint Presentation</vt:lpstr>
      <vt:lpstr>PowerPoint Presentation</vt:lpstr>
      <vt:lpstr>Basic Outcomes of this Project</vt:lpstr>
      <vt:lpstr>New Trained Fire Safety Workforce for Housing and Corporate Sector</vt:lpstr>
      <vt:lpstr>Safety Instruments Installations</vt:lpstr>
      <vt:lpstr>Safety Corporate Practices</vt:lpstr>
      <vt:lpstr>Facilities for FSCD</vt:lpstr>
      <vt:lpstr>PowerPoint Presentation</vt:lpstr>
      <vt:lpstr>PowerPoint Presentation</vt:lpstr>
      <vt:lpstr>Funding Sources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Jubayer</cp:lastModifiedBy>
  <cp:revision>366</cp:revision>
  <cp:lastPrinted>2020-03-08T11:56:08Z</cp:lastPrinted>
  <dcterms:created xsi:type="dcterms:W3CDTF">2013-08-21T19:17:07Z</dcterms:created>
  <dcterms:modified xsi:type="dcterms:W3CDTF">2020-11-22T07:06:26Z</dcterms:modified>
</cp:coreProperties>
</file>